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2" r:id="rId3"/>
    <p:sldId id="303" r:id="rId4"/>
    <p:sldId id="304" r:id="rId5"/>
    <p:sldId id="305" r:id="rId6"/>
    <p:sldId id="294" r:id="rId7"/>
    <p:sldId id="274" r:id="rId8"/>
    <p:sldId id="318" r:id="rId9"/>
    <p:sldId id="260" r:id="rId10"/>
    <p:sldId id="334" r:id="rId11"/>
    <p:sldId id="297" r:id="rId12"/>
    <p:sldId id="308" r:id="rId13"/>
    <p:sldId id="309" r:id="rId14"/>
    <p:sldId id="310" r:id="rId15"/>
    <p:sldId id="311" r:id="rId16"/>
    <p:sldId id="280" r:id="rId17"/>
    <p:sldId id="319" r:id="rId18"/>
    <p:sldId id="321" r:id="rId19"/>
    <p:sldId id="320" r:id="rId20"/>
    <p:sldId id="291" r:id="rId21"/>
    <p:sldId id="317" r:id="rId22"/>
    <p:sldId id="324" r:id="rId23"/>
    <p:sldId id="325" r:id="rId24"/>
    <p:sldId id="327" r:id="rId25"/>
    <p:sldId id="328" r:id="rId26"/>
    <p:sldId id="329" r:id="rId27"/>
    <p:sldId id="326" r:id="rId28"/>
    <p:sldId id="323" r:id="rId29"/>
    <p:sldId id="258" r:id="rId30"/>
    <p:sldId id="331" r:id="rId31"/>
    <p:sldId id="332" r:id="rId32"/>
    <p:sldId id="333" r:id="rId33"/>
    <p:sldId id="284" r:id="rId34"/>
    <p:sldId id="314" r:id="rId35"/>
    <p:sldId id="259" r:id="rId36"/>
    <p:sldId id="315" r:id="rId37"/>
    <p:sldId id="286" r:id="rId38"/>
    <p:sldId id="322" r:id="rId39"/>
    <p:sldId id="288" r:id="rId40"/>
    <p:sldId id="276" r:id="rId41"/>
    <p:sldId id="330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8" autoAdjust="0"/>
    <p:restoredTop sz="72430" autoAdjust="0"/>
  </p:normalViewPr>
  <p:slideViewPr>
    <p:cSldViewPr snapToGrid="0">
      <p:cViewPr varScale="1">
        <p:scale>
          <a:sx n="80" d="100"/>
          <a:sy n="80" d="100"/>
        </p:scale>
        <p:origin x="20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543" y="7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2C1C4-3FA9-49CD-8CCE-1081E95DB50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A6C4CD-5FB3-4D09-A6A8-DB8A2250C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7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B338-64C0-439D-B1A1-CA55FE51501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0199-42B4-43C3-B1A9-3A034145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Expenses within the Financial Plan is comprised of General Government, Protective Services, Transportation, Environmental Health, Public Health &amp; Welfare, Environmental Development, Economic Development, Recreational &amp; Cultural &amp; Fiscal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0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5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7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3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3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6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7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2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E5C4F-0363-890A-8194-3908BE763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51F98D-F8E9-CD0F-91F1-C913CAB3B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7DBED-6F0D-20CD-E6D7-0660BC678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can see, the assessments started out at 252,353,740 in 2022. 2023 saw a DECREASE in the assessments worth 15.54%. The following year saw a slight increase of 1.88% in assessments. However, this year is more of a challenge with an overall increase of 22.93% increase in assessments.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E709C-01E9-FEF5-E0AF-B99D6D152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40199-42B4-43C3-B1A9-3A0341456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57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largest increase for 2025 is Transfer to </a:t>
            </a:r>
            <a:r>
              <a:rPr lang="en-CA" dirty="0"/>
              <a:t>Reserves. Providing ongoing contributions to reserve is vital for long term growth and stability of the Municipality. Added to this, is the ability to maintain a more consistent mill rate in the </a:t>
            </a:r>
            <a:r>
              <a:rPr lang="en-CA" dirty="0" err="1"/>
              <a:t>longterm</a:t>
            </a:r>
            <a:r>
              <a:rPr lang="en-CA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0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29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95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1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2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2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5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are comprised of:</a:t>
            </a:r>
          </a:p>
          <a:p>
            <a:r>
              <a:rPr lang="en-US" dirty="0"/>
              <a:t>Taxes added, Sales of services and goods, Water Sales, Tax Penalties, Bank Interest, Miscellaneous, Government Funding, Transfers from Reserves, Accumulated Surplus.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3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40199-42B4-43C3-B1A9-3A0341456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047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96EF2-14FF-49EF-A8AD-074AE46FBB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39A57C-2FB0-450B-926A-F4524F30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RNuRYun8Fs?feature=oembed" TargetMode="Externa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m.wikipedia.org/wiki/File:Round_Landmark_School_Icon_-_Transparent.sv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b7lee79.wikidot.com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monkiki2.blogspot.com/2017/05/quelle-surprise-aimeriez-vous-avoir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ghenghiep.vieclam24h.vn/tram-sac-ky-nang/expense-la-gi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stockanalysis.com/article/peg-rat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6D8850-FBB6-426F-AC33-4DF8BBCF7287}"/>
              </a:ext>
            </a:extLst>
          </p:cNvPr>
          <p:cNvSpPr txBox="1"/>
          <p:nvPr/>
        </p:nvSpPr>
        <p:spPr>
          <a:xfrm>
            <a:off x="3405930" y="5301842"/>
            <a:ext cx="5824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2025</a:t>
            </a:r>
          </a:p>
          <a:p>
            <a:pPr algn="ctr"/>
            <a:r>
              <a:rPr lang="en-US" sz="3200" dirty="0"/>
              <a:t> Financial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144A-1031-587C-A184-89672324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" t="1252" r="235"/>
          <a:stretch/>
        </p:blipFill>
        <p:spPr>
          <a:xfrm>
            <a:off x="2796988" y="1207246"/>
            <a:ext cx="6287247" cy="42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6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F771-FF6A-65E2-B508-B952AE7C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Revenue: Received from other Municipalities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06AB7-54E3-8729-C5B3-530013F0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Revenue Brenda-Waskada receives from neighboring municipalities include:</a:t>
            </a:r>
          </a:p>
          <a:p>
            <a:pPr lvl="2"/>
            <a:r>
              <a:rPr lang="en-US" sz="2800" dirty="0"/>
              <a:t>Two Borders: </a:t>
            </a:r>
          </a:p>
          <a:p>
            <a:pPr lvl="3"/>
            <a:r>
              <a:rPr lang="en-US" sz="2800" dirty="0"/>
              <a:t>Rink: $22,575.00</a:t>
            </a:r>
          </a:p>
          <a:p>
            <a:pPr lvl="3"/>
            <a:r>
              <a:rPr lang="en-US" sz="2800" dirty="0"/>
              <a:t>Fire: $11,080.13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1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F59F-6371-4D21-BAA4-5A2EFA3C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-111386"/>
            <a:ext cx="8911687" cy="1280890"/>
          </a:xfrm>
        </p:spPr>
        <p:txBody>
          <a:bodyPr/>
          <a:lstStyle/>
          <a:p>
            <a:r>
              <a:rPr lang="en-US" b="1" dirty="0"/>
              <a:t>Classifications of General Operating Expenses within the Financial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E2B742-2015-67D7-DD25-638B3D100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468079"/>
              </p:ext>
            </p:extLst>
          </p:nvPr>
        </p:nvGraphicFramePr>
        <p:xfrm>
          <a:off x="1371600" y="1219202"/>
          <a:ext cx="10386811" cy="5198238"/>
        </p:xfrm>
        <a:graphic>
          <a:graphicData uri="http://schemas.openxmlformats.org/drawingml/2006/table">
            <a:tbl>
              <a:tblPr firstRow="1" firstCol="1" bandRow="1"/>
              <a:tblGrid>
                <a:gridCol w="5180739">
                  <a:extLst>
                    <a:ext uri="{9D8B030D-6E8A-4147-A177-3AD203B41FA5}">
                      <a16:colId xmlns:a16="http://schemas.microsoft.com/office/drawing/2014/main" val="3412376520"/>
                    </a:ext>
                  </a:extLst>
                </a:gridCol>
                <a:gridCol w="5206072">
                  <a:extLst>
                    <a:ext uri="{9D8B030D-6E8A-4147-A177-3AD203B41FA5}">
                      <a16:colId xmlns:a16="http://schemas.microsoft.com/office/drawing/2014/main" val="180340"/>
                    </a:ext>
                  </a:extLst>
                </a:gridCol>
              </a:tblGrid>
              <a:tr h="280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General Government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Legislative - Council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Clerk &amp; Staff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Office Costs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Legal &amp; Professional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By-Law Enforcement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Workplace Safety &amp; Health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Audit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Elections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Conventions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304451"/>
                  </a:ext>
                </a:extLst>
              </a:tr>
              <a:tr h="77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Protective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Fire Department(s)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Police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Emergency Coordinator/ E911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2" marR="62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6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44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95B9-3A7D-A636-D73D-CBD8687F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82" y="159653"/>
            <a:ext cx="10658618" cy="1280890"/>
          </a:xfrm>
        </p:spPr>
        <p:txBody>
          <a:bodyPr>
            <a:normAutofit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45B3-47CA-2D15-8052-9646880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385" y="1549400"/>
            <a:ext cx="9726612" cy="4540253"/>
          </a:xfrm>
        </p:spPr>
        <p:txBody>
          <a:bodyPr>
            <a:normAutofit fontScale="62500" lnSpcReduction="20000"/>
          </a:bodyPr>
          <a:lstStyle/>
          <a:p>
            <a:pPr marL="0" rtl="0" eaLnBrk="1" fontAlgn="t" latinLnBrk="0" hangingPunct="1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800" b="0" i="0" u="none" strike="noStrike" kern="1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Transportation</a:t>
            </a:r>
            <a:endParaRPr lang="en-CA" sz="38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Operators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Fuel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Repairs &amp; Maintenance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Equipment Insurance &amp; Registrations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Workshop &amp; Yard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Road &amp; Street Maintenance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Snow &amp; Ice Removal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Bridges &amp; Culverts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t">
              <a:lnSpc>
                <a:spcPct val="115000"/>
              </a:lnSpc>
              <a:spcAft>
                <a:spcPts val="800"/>
              </a:spcAft>
            </a:pPr>
            <a:r>
              <a:rPr lang="en-US" sz="32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Streets &amp; Lighting</a:t>
            </a:r>
            <a:endParaRPr lang="en-CA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3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AFB-E68F-38C7-04C9-73D371C2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83" y="181424"/>
            <a:ext cx="10317531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8B3F39-A222-0E43-22D9-2FA709F11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26684"/>
              </p:ext>
            </p:extLst>
          </p:nvPr>
        </p:nvGraphicFramePr>
        <p:xfrm>
          <a:off x="2063560" y="1462314"/>
          <a:ext cx="9516796" cy="4579339"/>
        </p:xfrm>
        <a:graphic>
          <a:graphicData uri="http://schemas.openxmlformats.org/drawingml/2006/table">
            <a:tbl>
              <a:tblPr firstRow="1" firstCol="1" bandRow="1"/>
              <a:tblGrid>
                <a:gridCol w="3805546">
                  <a:extLst>
                    <a:ext uri="{9D8B030D-6E8A-4147-A177-3AD203B41FA5}">
                      <a16:colId xmlns:a16="http://schemas.microsoft.com/office/drawing/2014/main" val="1550880777"/>
                    </a:ext>
                  </a:extLst>
                </a:gridCol>
                <a:gridCol w="5711250">
                  <a:extLst>
                    <a:ext uri="{9D8B030D-6E8A-4147-A177-3AD203B41FA5}">
                      <a16:colId xmlns:a16="http://schemas.microsoft.com/office/drawing/2014/main" val="1306510003"/>
                    </a:ext>
                  </a:extLst>
                </a:gridCol>
              </a:tblGrid>
              <a:tr h="851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Health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Municipal Wells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Waste Disposal (Transfer Station)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178033"/>
                  </a:ext>
                </a:extLst>
              </a:tr>
              <a:tr h="2287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Public Health &amp; Welfare Services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Cemeteries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Handi-Transit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Health Care Housing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Social Welfare Assistance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574195"/>
                  </a:ext>
                </a:extLst>
              </a:tr>
              <a:tr h="143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Development</a:t>
                      </a:r>
                      <a:endParaRPr lang="en-CA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Planning &amp; Zoning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Beautification &amp; Rehabilitation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48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0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DA0D-0347-085B-06BF-69813096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323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211BC-A307-0DCF-2E11-8DE727E31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44421"/>
              </p:ext>
            </p:extLst>
          </p:nvPr>
        </p:nvGraphicFramePr>
        <p:xfrm>
          <a:off x="697296" y="1153740"/>
          <a:ext cx="11275821" cy="4653176"/>
        </p:xfrm>
        <a:graphic>
          <a:graphicData uri="http://schemas.openxmlformats.org/drawingml/2006/table">
            <a:tbl>
              <a:tblPr firstRow="1" firstCol="1" bandRow="1"/>
              <a:tblGrid>
                <a:gridCol w="5738140">
                  <a:extLst>
                    <a:ext uri="{9D8B030D-6E8A-4147-A177-3AD203B41FA5}">
                      <a16:colId xmlns:a16="http://schemas.microsoft.com/office/drawing/2014/main" val="1768752324"/>
                    </a:ext>
                  </a:extLst>
                </a:gridCol>
                <a:gridCol w="5537681">
                  <a:extLst>
                    <a:ext uri="{9D8B030D-6E8A-4147-A177-3AD203B41FA5}">
                      <a16:colId xmlns:a16="http://schemas.microsoft.com/office/drawing/2014/main" val="273809084"/>
                    </a:ext>
                  </a:extLst>
                </a:gridCol>
              </a:tblGrid>
              <a:tr h="247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Economic Development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Animal Enforcement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Pest Control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Weed Control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Veterinary Services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Water Resources &amp; Conservation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69463"/>
                  </a:ext>
                </a:extLst>
              </a:tr>
              <a:tr h="217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Recreational &amp; Cultural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Recreation Commissions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Community Centre &amp; Halls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Skating Rinks &amp; Arenas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Libraries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Museums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94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02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488E-3686-091E-71D9-D925B4A6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82" y="362853"/>
            <a:ext cx="10317532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Classifications of General Operating Expenses within the Financial Plan (Continued)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F82E0A-38A5-57DB-323D-4C1E18FA4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017045"/>
              </p:ext>
            </p:extLst>
          </p:nvPr>
        </p:nvGraphicFramePr>
        <p:xfrm>
          <a:off x="1941442" y="2246243"/>
          <a:ext cx="9322906" cy="3213653"/>
        </p:xfrm>
        <a:graphic>
          <a:graphicData uri="http://schemas.openxmlformats.org/drawingml/2006/table">
            <a:tbl>
              <a:tblPr firstRow="1" firstCol="1" bandRow="1"/>
              <a:tblGrid>
                <a:gridCol w="4661453">
                  <a:extLst>
                    <a:ext uri="{9D8B030D-6E8A-4147-A177-3AD203B41FA5}">
                      <a16:colId xmlns:a16="http://schemas.microsoft.com/office/drawing/2014/main" val="119814469"/>
                    </a:ext>
                  </a:extLst>
                </a:gridCol>
                <a:gridCol w="4661453">
                  <a:extLst>
                    <a:ext uri="{9D8B030D-6E8A-4147-A177-3AD203B41FA5}">
                      <a16:colId xmlns:a16="http://schemas.microsoft.com/office/drawing/2014/main" val="2217844655"/>
                    </a:ext>
                  </a:extLst>
                </a:gridCol>
              </a:tblGrid>
              <a:tr h="3213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Fiscal Service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Transfers to reserves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Capital (i.e., graders, tractors, trucks, mowers, etc.,)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Debenture Debt Charges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Transfer to Utility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Bank Charges</a:t>
                      </a:r>
                      <a:endParaRPr lang="en-CA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11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10000"/>
                <a:lumOff val="9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902" y="91233"/>
            <a:ext cx="10515600" cy="7067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PROPOSED EXPENDITURES - 2025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C19415-147F-6418-DD20-57C905DB2C3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09725"/>
              </p:ext>
            </p:extLst>
          </p:nvPr>
        </p:nvGraphicFramePr>
        <p:xfrm>
          <a:off x="1972491" y="708025"/>
          <a:ext cx="8495484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20024" imgH="7063014" progId="Excel.Sheet.12">
                  <p:embed/>
                </p:oleObj>
              </mc:Choice>
              <mc:Fallback>
                <p:oleObj name="Worksheet" r:id="rId3" imgW="8820024" imgH="70630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2491" y="708025"/>
                        <a:ext cx="8495484" cy="579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02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4174-3597-688D-EF34-CAB2D949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3F9F-C344-C1D5-964B-8B504F0B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581" y="1405353"/>
            <a:ext cx="9596032" cy="4872709"/>
          </a:xfrm>
        </p:spPr>
        <p:txBody>
          <a:bodyPr>
            <a:noAutofit/>
          </a:bodyPr>
          <a:lstStyle/>
          <a:p>
            <a:r>
              <a:rPr lang="en-US" sz="2000" b="1" i="1" dirty="0"/>
              <a:t>General Government </a:t>
            </a:r>
            <a:r>
              <a:rPr lang="en-US" sz="2000" dirty="0"/>
              <a:t>– Council, staff payroll &amp; benefits, office expenses, grants, Insurances, conventions, elections, audit, legal, and assessment fees.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b="1" dirty="0"/>
              <a:t>Increase </a:t>
            </a:r>
            <a:r>
              <a:rPr lang="en-US" sz="2000" dirty="0"/>
              <a:t>of $57,729.</a:t>
            </a:r>
          </a:p>
          <a:p>
            <a:pPr marL="0" indent="0">
              <a:buNone/>
            </a:pPr>
            <a:r>
              <a:rPr lang="en-US" sz="2000" dirty="0"/>
              <a:t>	This increase is reflective of the higher operational costs and increased 	investments in 	local 	governance and 	administrative services. </a:t>
            </a:r>
          </a:p>
          <a:p>
            <a:r>
              <a:rPr lang="en-US" sz="2000" b="1" i="1" dirty="0"/>
              <a:t>Protective Services </a:t>
            </a:r>
            <a:r>
              <a:rPr lang="en-US" sz="2000" dirty="0"/>
              <a:t>– Waskada Fire Department, contracted services with neighboring Fire Departments, 911 Services with the City of Brandon, Emergency Measures.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Increase</a:t>
            </a:r>
            <a:r>
              <a:rPr lang="en-US" sz="2000" dirty="0"/>
              <a:t> $25,171.08</a:t>
            </a:r>
          </a:p>
          <a:p>
            <a:pPr marL="0" indent="0">
              <a:buNone/>
            </a:pPr>
            <a:r>
              <a:rPr lang="en-US" sz="2000" dirty="0"/>
              <a:t>	This increase will maintain and enhance the emergency services for the 	Municipality.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362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1FF2-9282-8A07-CD33-F8AD1372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2025 Overview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12039-7C35-B230-69A9-F970DE00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562" y="1403306"/>
            <a:ext cx="9572050" cy="4893165"/>
          </a:xfrm>
        </p:spPr>
        <p:txBody>
          <a:bodyPr>
            <a:normAutofit/>
          </a:bodyPr>
          <a:lstStyle/>
          <a:p>
            <a:r>
              <a:rPr lang="en-US" sz="2000" b="1" i="1" dirty="0"/>
              <a:t>Transportation Services </a:t>
            </a:r>
            <a:r>
              <a:rPr lang="en-US" sz="2000" dirty="0"/>
              <a:t>– Public Works Management – Employee wages &amp; benefits, equipment, fuel, road maintenance, snow removal, street lighting.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b="1" dirty="0"/>
              <a:t>Increase</a:t>
            </a:r>
            <a:r>
              <a:rPr lang="en-US" sz="2000" dirty="0"/>
              <a:t> $85,393</a:t>
            </a:r>
          </a:p>
          <a:p>
            <a:pPr marL="0" indent="0">
              <a:buNone/>
            </a:pPr>
            <a:r>
              <a:rPr lang="en-US" sz="2000" dirty="0"/>
              <a:t>	This increase is reflective of the increased operational costs, such 	as 	fuel, wages, repairs and maintenance.</a:t>
            </a:r>
          </a:p>
          <a:p>
            <a:r>
              <a:rPr lang="en-US" sz="2000" b="1" i="1" dirty="0"/>
              <a:t>Environmental Health </a:t>
            </a:r>
            <a:r>
              <a:rPr lang="en-US" sz="2000" dirty="0"/>
              <a:t>– Garbage and Recycling.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Decrease</a:t>
            </a:r>
            <a:r>
              <a:rPr lang="en-US" sz="2000" dirty="0"/>
              <a:t> of $7,675</a:t>
            </a:r>
          </a:p>
          <a:p>
            <a:r>
              <a:rPr lang="en-US" sz="2000" b="1" dirty="0"/>
              <a:t>Public Health &amp; Welfare </a:t>
            </a:r>
            <a:r>
              <a:rPr lang="en-US" sz="2000" dirty="0"/>
              <a:t>– Cemeteries, social assistance, Senior Services, Stars </a:t>
            </a:r>
            <a:r>
              <a:rPr lang="en-US" sz="2000" b="1" dirty="0"/>
              <a:t>Decrease</a:t>
            </a:r>
            <a:r>
              <a:rPr lang="en-US" sz="2000" dirty="0"/>
              <a:t> of $3,000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7420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2F7C-1805-9188-E8CF-72A49AE8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Overview… Continued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2B5E-49F3-0926-4F39-B88028CD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025" y="1366485"/>
            <a:ext cx="10148975" cy="5347297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Environmental Development </a:t>
            </a:r>
            <a:r>
              <a:rPr lang="en-US" sz="3200" dirty="0"/>
              <a:t>– Planning &amp; Zoning, Urban area weed control.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b="1" dirty="0"/>
              <a:t>Increase</a:t>
            </a:r>
            <a:r>
              <a:rPr lang="en-US" sz="3200" dirty="0"/>
              <a:t> of $2,100.</a:t>
            </a:r>
          </a:p>
          <a:p>
            <a:r>
              <a:rPr lang="en-US" sz="3200" b="1" dirty="0"/>
              <a:t>Economic Development </a:t>
            </a:r>
            <a:r>
              <a:rPr lang="en-US" sz="3200" dirty="0"/>
              <a:t>– Rural area weed control, veterinary services, Water Resources and Conservation (SRWD), EDO Regional Development, and other.</a:t>
            </a:r>
          </a:p>
          <a:p>
            <a:pPr marL="0" indent="0">
              <a:buNone/>
            </a:pPr>
            <a:r>
              <a:rPr lang="en-US" sz="3200" b="1" dirty="0"/>
              <a:t>	Decrease</a:t>
            </a:r>
            <a:r>
              <a:rPr lang="en-US" sz="3200" dirty="0"/>
              <a:t> of $110,344.07. This large decrease is attributed to 	contributions to RFNow being completed (&amp; paid in full) and the 	dissolution of the	agreement with  the Crocus Economic 	Development.</a:t>
            </a:r>
          </a:p>
          <a:p>
            <a:r>
              <a:rPr lang="en-US" sz="3200" b="1" dirty="0"/>
              <a:t>Recreation &amp; Culture </a:t>
            </a:r>
            <a:r>
              <a:rPr lang="en-US" sz="3200" dirty="0"/>
              <a:t>– </a:t>
            </a:r>
            <a:r>
              <a:rPr lang="en-US" sz="3200" b="1" dirty="0"/>
              <a:t>Increase</a:t>
            </a:r>
            <a:r>
              <a:rPr lang="en-US" sz="3200" dirty="0"/>
              <a:t> of $7,759.35</a:t>
            </a:r>
          </a:p>
          <a:p>
            <a:r>
              <a:rPr lang="en-US" sz="3200" b="1" dirty="0"/>
              <a:t>Transfer to Reserves </a:t>
            </a:r>
            <a:r>
              <a:rPr lang="en-US" sz="3200" dirty="0"/>
              <a:t>– Increasing reserves aids in long-term stability of the mill rate. By ensuring funds are routinely added to reserves, the funding is in place when it is needed. i.e., grader purchase, road work, etc., </a:t>
            </a:r>
          </a:p>
          <a:p>
            <a:pPr marL="0" indent="0">
              <a:buNone/>
            </a:pPr>
            <a:r>
              <a:rPr lang="en-US" sz="3200" b="1" dirty="0"/>
              <a:t>	Increase</a:t>
            </a:r>
            <a:r>
              <a:rPr lang="en-US" sz="3200" dirty="0"/>
              <a:t> of $271,575.00.</a:t>
            </a:r>
            <a:endParaRPr lang="en-CA" sz="3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22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D224-1D9E-6B7B-99C8-D71E3C34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Municipality of Brenda-</a:t>
            </a:r>
            <a:r>
              <a:rPr lang="en-US" b="1" dirty="0" err="1"/>
              <a:t>Waskada</a:t>
            </a:r>
            <a:r>
              <a:rPr lang="en-US" b="1" dirty="0"/>
              <a:t> Financial Plan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F5A62-5E3B-AFE1-FF15-DE803934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157" y="1967948"/>
            <a:ext cx="10184297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Welcome to the financial plan hearing for the Municipality of Brenda-</a:t>
            </a:r>
            <a:r>
              <a:rPr lang="en-US" sz="2200" b="1" dirty="0" err="1"/>
              <a:t>Waskada</a:t>
            </a:r>
            <a:r>
              <a:rPr lang="en-US" sz="2200" b="1" dirty="0"/>
              <a:t>! We appreciate you taking the time to participate.  </a:t>
            </a:r>
          </a:p>
          <a:p>
            <a:pPr marL="0" indent="0">
              <a:buNone/>
            </a:pPr>
            <a:r>
              <a:rPr lang="en-US" sz="2200" b="1" dirty="0"/>
              <a:t>Thank you to everyone who has contributed to this financial plan. The support and feedback provided from everyone is instrumental with the development of this plan. </a:t>
            </a:r>
          </a:p>
          <a:p>
            <a:pPr marL="0" indent="0">
              <a:buNone/>
            </a:pPr>
            <a:r>
              <a:rPr lang="en-US" sz="2200" b="1" dirty="0"/>
              <a:t>This presentation on the 2025 financial plan is a general overview. Key priorities and initiatives for this year will be highlighted. </a:t>
            </a:r>
          </a:p>
          <a:p>
            <a:pPr marL="0" indent="0">
              <a:buNone/>
            </a:pPr>
            <a:r>
              <a:rPr lang="en-US" sz="2200" b="1" dirty="0"/>
              <a:t>There will be an opportunity to ask questions at the end of this presentation. </a:t>
            </a:r>
          </a:p>
          <a:p>
            <a:pPr marL="0" indent="0">
              <a:buNone/>
            </a:pPr>
            <a:r>
              <a:rPr lang="en-US" sz="2200" b="1" dirty="0"/>
              <a:t>Should you have further questions afterwards, please feel free to contact the Municipal Office during regular work hours. </a:t>
            </a:r>
          </a:p>
          <a:p>
            <a:pPr marL="0" indent="0">
              <a:buNone/>
            </a:pPr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98C05-D05A-D36E-2651-07038572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554" y="113624"/>
            <a:ext cx="1704900" cy="115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2025 Budget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B8152A-C7CB-C3E3-305A-27D2F57D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082" y="1264555"/>
            <a:ext cx="9499907" cy="5382988"/>
          </a:xfrm>
        </p:spPr>
        <p:txBody>
          <a:bodyPr>
            <a:normAutofit/>
          </a:bodyPr>
          <a:lstStyle/>
          <a:p>
            <a:r>
              <a:rPr lang="en-US" sz="2000" dirty="0"/>
              <a:t>Grader Replacement. One grader was replaced.</a:t>
            </a:r>
          </a:p>
          <a:p>
            <a:r>
              <a:rPr lang="en-US" sz="2000" dirty="0"/>
              <a:t>New Snow Blades – (aka Snow Pushers)1 for rural and 1 for urban. Theses have already been utilized and have proven to be well worth the cost. </a:t>
            </a:r>
          </a:p>
          <a:p>
            <a:r>
              <a:rPr lang="en-US" sz="2000" dirty="0"/>
              <a:t>Schulte Mower. This is utilized in the rural areas. </a:t>
            </a:r>
          </a:p>
          <a:p>
            <a:r>
              <a:rPr lang="en-US" sz="2000" dirty="0"/>
              <a:t>Greenhouse extension. As noted in 2024 – there were over $12,000 worth of flowers grown. The greenhouse is already filled with a variety of flowers. (Waskada)</a:t>
            </a:r>
          </a:p>
          <a:p>
            <a:pPr marL="0" indent="0">
              <a:buNone/>
            </a:pPr>
            <a:r>
              <a:rPr lang="en-US" sz="2000" dirty="0"/>
              <a:t>	We are very fortunate (and thankful) for the multitude of volunteer 	hours provided towards the beautification of the Municipality.</a:t>
            </a:r>
          </a:p>
          <a:p>
            <a:r>
              <a:rPr lang="en-US" sz="2000" dirty="0"/>
              <a:t>Installation of speed zone signs in Medora. This is awaiting signage being moved by Manitoba Transportation and Infrastructure before the speed zone signs can be placed.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06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B71B-0E8C-25BA-E226-DB6C5476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Budget Highlights…. Continued.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07F26-ECD0-AC15-1D89-4704C78C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620" y="1371600"/>
            <a:ext cx="9443992" cy="4539622"/>
          </a:xfrm>
        </p:spPr>
        <p:txBody>
          <a:bodyPr/>
          <a:lstStyle/>
          <a:p>
            <a:r>
              <a:rPr lang="en-US" sz="2000" dirty="0"/>
              <a:t>Increased reserve transfers.</a:t>
            </a:r>
          </a:p>
          <a:p>
            <a:r>
              <a:rPr lang="en-US" sz="2000" dirty="0"/>
              <a:t>Engineering Environmental Assessment(s) of Medora and/or Napinka lagoon(s).</a:t>
            </a:r>
          </a:p>
          <a:p>
            <a:r>
              <a:rPr lang="en-US" sz="2000" dirty="0"/>
              <a:t>Completion of ongoing work for Waskada Park 2.0 –</a:t>
            </a:r>
          </a:p>
          <a:p>
            <a:pPr lvl="1"/>
            <a:r>
              <a:rPr lang="en-US" sz="2000" dirty="0"/>
              <a:t>Completion of miniature golf.</a:t>
            </a:r>
          </a:p>
          <a:p>
            <a:pPr lvl="1"/>
            <a:r>
              <a:rPr lang="en-US" sz="2000" dirty="0"/>
              <a:t>Installation of the outdoor exercise equipment.</a:t>
            </a:r>
          </a:p>
          <a:p>
            <a:pPr lvl="1"/>
            <a:r>
              <a:rPr lang="en-US" sz="2000" dirty="0"/>
              <a:t>Solar outdoor lights along the walking path.</a:t>
            </a:r>
          </a:p>
        </p:txBody>
      </p:sp>
    </p:spTree>
    <p:extLst>
      <p:ext uri="{BB962C8B-B14F-4D97-AF65-F5344CB8AC3E}">
        <p14:creationId xmlns:p14="http://schemas.microsoft.com/office/powerpoint/2010/main" val="276578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CD34-821A-7E7E-EF32-6E1C79CB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 – Within the Municipality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1DF5F5-AB69-D1AE-D014-54FF42292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704119"/>
              </p:ext>
            </p:extLst>
          </p:nvPr>
        </p:nvGraphicFramePr>
        <p:xfrm>
          <a:off x="2589213" y="2133600"/>
          <a:ext cx="8915400" cy="2501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08586924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3674650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GOODLANDS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3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Community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7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Heritage Church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$1,300.00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0955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Rink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2823207"/>
                  </a:ext>
                </a:extLst>
              </a:tr>
              <a:tr h="4999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Goodlands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958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$9,800.00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327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925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A96D-5B11-7113-9259-A6662C1E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D8B7B3-CC6B-1E0D-C27C-3F4D72372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96829"/>
              </p:ext>
            </p:extLst>
          </p:nvPr>
        </p:nvGraphicFramePr>
        <p:xfrm>
          <a:off x="1786809" y="1905000"/>
          <a:ext cx="8467534" cy="35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831">
                  <a:extLst>
                    <a:ext uri="{9D8B030D-6E8A-4147-A177-3AD203B41FA5}">
                      <a16:colId xmlns:a16="http://schemas.microsoft.com/office/drawing/2014/main" val="556513947"/>
                    </a:ext>
                  </a:extLst>
                </a:gridCol>
                <a:gridCol w="4729703">
                  <a:extLst>
                    <a:ext uri="{9D8B030D-6E8A-4147-A177-3AD203B41FA5}">
                      <a16:colId xmlns:a16="http://schemas.microsoft.com/office/drawing/2014/main" val="1375562020"/>
                    </a:ext>
                  </a:extLst>
                </a:gridCol>
              </a:tblGrid>
              <a:tr h="95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MEDORA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948949"/>
                  </a:ext>
                </a:extLst>
              </a:tr>
              <a:tr h="1026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Medora Community Centre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3788417"/>
                  </a:ext>
                </a:extLst>
              </a:tr>
              <a:tr h="84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Medora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574395"/>
                  </a:ext>
                </a:extLst>
              </a:tr>
              <a:tr h="68205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$3,500.00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50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910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F0CA-4370-D665-44E3-CA76A783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C86619-E4E9-54B8-7E98-05F5DCEB8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22486"/>
              </p:ext>
            </p:extLst>
          </p:nvPr>
        </p:nvGraphicFramePr>
        <p:xfrm>
          <a:off x="1933303" y="1905000"/>
          <a:ext cx="8714645" cy="198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662">
                  <a:extLst>
                    <a:ext uri="{9D8B030D-6E8A-4147-A177-3AD203B41FA5}">
                      <a16:colId xmlns:a16="http://schemas.microsoft.com/office/drawing/2014/main" val="2023018668"/>
                    </a:ext>
                  </a:extLst>
                </a:gridCol>
                <a:gridCol w="4263983">
                  <a:extLst>
                    <a:ext uri="{9D8B030D-6E8A-4147-A177-3AD203B41FA5}">
                      <a16:colId xmlns:a16="http://schemas.microsoft.com/office/drawing/2014/main" val="1573174142"/>
                    </a:ext>
                  </a:extLst>
                </a:gridCol>
              </a:tblGrid>
              <a:tr h="3497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NAPINKA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30851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Drop 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8846801"/>
                  </a:ext>
                </a:extLst>
              </a:tr>
              <a:tr h="397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5315760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Napinka Cemetery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884898"/>
                  </a:ext>
                </a:extLst>
              </a:tr>
              <a:tr h="349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 Narrow" panose="020B0004020202020204" pitchFamily="34" charset="0"/>
                        </a:rPr>
                        <a:t>$4,500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76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2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7211-7F6B-5D33-CFA1-CBE91A82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668A94-8596-E943-9ADB-D64F2522D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541676"/>
              </p:ext>
            </p:extLst>
          </p:nvPr>
        </p:nvGraphicFramePr>
        <p:xfrm>
          <a:off x="2589213" y="2133600"/>
          <a:ext cx="8915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53842551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6033737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WASKADA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64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Legion 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82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Cemetery Committee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932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Community Centre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73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Curling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824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792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Rink Committee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34,883.75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583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Waskada Fire Protection 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62,622.00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356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$103,505.75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5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2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B0F6-A816-8A41-32F8-D45AD7F7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&amp; Levy’s Provided - Various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B87B7B-161F-61AA-B972-77889E509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64343"/>
              </p:ext>
            </p:extLst>
          </p:nvPr>
        </p:nvGraphicFramePr>
        <p:xfrm>
          <a:off x="2370220" y="2061410"/>
          <a:ext cx="878547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776">
                  <a:extLst>
                    <a:ext uri="{9D8B030D-6E8A-4147-A177-3AD203B41FA5}">
                      <a16:colId xmlns:a16="http://schemas.microsoft.com/office/drawing/2014/main" val="3486259351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6801075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VARIOUS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34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Bren-Del-Win 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ptos" panose="020B0004020202020204" pitchFamily="34" charset="0"/>
                        </a:rPr>
                        <a:t>$17,842.48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9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SWMB Regional 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$4377.50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47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62219"/>
                  </a:ext>
                </a:extLst>
              </a:tr>
              <a:tr h="329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Southwest Vet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4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Manitoba Crime Stoppers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21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General grants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</a:rPr>
                        <a:t>$30,000.00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2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Turtle Mountain-Souris Heritage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ptos" panose="020B0004020202020204" pitchFamily="34" charset="0"/>
                        </a:rPr>
                        <a:t>$877.50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70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ptos" panose="020B0004020202020204" pitchFamily="34" charset="0"/>
                        </a:rPr>
                        <a:t>$58,719.98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8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3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25A6-8C8B-3E65-0F7F-C49A3FD7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02" y="432381"/>
            <a:ext cx="8911687" cy="1280890"/>
          </a:xfrm>
        </p:spPr>
        <p:txBody>
          <a:bodyPr/>
          <a:lstStyle/>
          <a:p>
            <a:r>
              <a:rPr lang="en-US" b="1" dirty="0"/>
              <a:t>Grants &amp; Levy’s Provided – Outside of Municipality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48853-CB1C-5302-B2EE-0D515BD0B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901615"/>
              </p:ext>
            </p:extLst>
          </p:nvPr>
        </p:nvGraphicFramePr>
        <p:xfrm>
          <a:off x="2259874" y="1624265"/>
          <a:ext cx="7994744" cy="400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372">
                  <a:extLst>
                    <a:ext uri="{9D8B030D-6E8A-4147-A177-3AD203B41FA5}">
                      <a16:colId xmlns:a16="http://schemas.microsoft.com/office/drawing/2014/main" val="1899613805"/>
                    </a:ext>
                  </a:extLst>
                </a:gridCol>
                <a:gridCol w="3997372">
                  <a:extLst>
                    <a:ext uri="{9D8B030D-6E8A-4147-A177-3AD203B41FA5}">
                      <a16:colId xmlns:a16="http://schemas.microsoft.com/office/drawing/2014/main" val="568095083"/>
                    </a:ext>
                  </a:extLst>
                </a:gridCol>
              </a:tblGrid>
              <a:tr h="605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MELITA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074273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&amp; Area Handi 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080167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&amp; Area Bowling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$700.00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9948296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616157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Melita Fire Protection 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$13,800.00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619781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Southwest Recreation Dist.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$27,000.00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6996853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 Black" panose="020B0004020202020204" pitchFamily="34" charset="0"/>
                        </a:rPr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 Narrow" panose="020B0004020202020204" pitchFamily="34" charset="0"/>
                        </a:rPr>
                        <a:t>$43,000.00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316340"/>
                  </a:ext>
                </a:extLst>
              </a:tr>
              <a:tr h="485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9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63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50F0-787F-F4F4-30E3-F6E227DC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468" y="6632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Grants &amp; Levy’s Provided – Outside of Municipality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9A53048-631E-35B9-FBFD-8CE7F893A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808063"/>
              </p:ext>
            </p:extLst>
          </p:nvPr>
        </p:nvGraphicFramePr>
        <p:xfrm>
          <a:off x="2559715" y="1843161"/>
          <a:ext cx="7550304" cy="491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5152">
                  <a:extLst>
                    <a:ext uri="{9D8B030D-6E8A-4147-A177-3AD203B41FA5}">
                      <a16:colId xmlns:a16="http://schemas.microsoft.com/office/drawing/2014/main" val="29410804"/>
                    </a:ext>
                  </a:extLst>
                </a:gridCol>
                <a:gridCol w="3775152">
                  <a:extLst>
                    <a:ext uri="{9D8B030D-6E8A-4147-A177-3AD203B41FA5}">
                      <a16:colId xmlns:a16="http://schemas.microsoft.com/office/drawing/2014/main" val="2542258417"/>
                    </a:ext>
                  </a:extLst>
                </a:gridCol>
              </a:tblGrid>
              <a:tr h="7487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DELORAINE-WINCHESTER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825399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Winchester Airport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320683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DBW Handi 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3859370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&amp; Area Congregate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160593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Seniors Outreach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5150588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Golf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213098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Curling Club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4956724"/>
                  </a:ext>
                </a:extLst>
              </a:tr>
              <a:tr h="7315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 Winchester Fire Dept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$22,400.00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3855914"/>
                  </a:ext>
                </a:extLst>
              </a:tr>
              <a:tr h="438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Deloraine-Winchester Arena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$8,000.00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7709283"/>
                  </a:ext>
                </a:extLst>
              </a:tr>
              <a:tr h="371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$38,400.00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169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0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PORTIONED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417320"/>
            <a:ext cx="12031980" cy="4926331"/>
          </a:xfrm>
        </p:spPr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n-US" dirty="0"/>
              <a:t>		</a:t>
            </a:r>
            <a:r>
              <a:rPr lang="en-US" sz="2800" dirty="0"/>
              <a:t>	   	 		</a:t>
            </a:r>
            <a:r>
              <a:rPr lang="en-US" sz="2800" b="1" dirty="0"/>
              <a:t>In 2024</a:t>
            </a:r>
            <a:r>
              <a:rPr lang="en-US" sz="2800" dirty="0"/>
              <a:t>						</a:t>
            </a:r>
            <a:r>
              <a:rPr lang="en-US" sz="2800" b="1" dirty="0"/>
              <a:t>In 2025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At large (total)   			       </a:t>
            </a:r>
            <a:r>
              <a:rPr lang="en-US" sz="2800" b="1" dirty="0"/>
              <a:t>222,525,020				273,541,160</a:t>
            </a:r>
          </a:p>
          <a:p>
            <a:pPr lvl="1"/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	-	An increase of $51, 016,140 OR 22.93%</a:t>
            </a:r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469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2A60-4353-DDFE-D1A1-C977149AE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Documents Available</a:t>
            </a:r>
            <a:endParaRPr lang="en-CA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98BB-0A2B-5973-0791-75EC117F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Documents available both on the Municipal website and the Municipal Office: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2025 Financial Plan Presentation</a:t>
            </a:r>
          </a:p>
          <a:p>
            <a:pPr lvl="1"/>
            <a:r>
              <a:rPr lang="en-US" sz="2400" dirty="0"/>
              <a:t>2025 Financial Plan</a:t>
            </a:r>
          </a:p>
          <a:p>
            <a:pPr lvl="1"/>
            <a:r>
              <a:rPr lang="en-US" sz="2400" dirty="0"/>
              <a:t> 2025 Tax Levy By-Law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090A7-0A9E-4ADC-787F-32F3CCC8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565" y="118408"/>
            <a:ext cx="170702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932D-146D-CEC4-0886-49EA7A3E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2025 – A year of Assessment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EEF8-DFAF-858A-8DFE-D311CA09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052" y="1541206"/>
            <a:ext cx="9690560" cy="4370016"/>
          </a:xfrm>
        </p:spPr>
        <p:txBody>
          <a:bodyPr>
            <a:noAutofit/>
          </a:bodyPr>
          <a:lstStyle/>
          <a:p>
            <a:r>
              <a:rPr lang="en-CA" sz="2400" dirty="0"/>
              <a:t>2025 is a year of new re-assessments. Reassessments are completed every two years. </a:t>
            </a:r>
          </a:p>
          <a:p>
            <a:r>
              <a:rPr lang="en-CA" sz="2400" dirty="0"/>
              <a:t>As per the property reassessment pamphlet:</a:t>
            </a:r>
          </a:p>
          <a:p>
            <a:pPr lvl="1"/>
            <a:r>
              <a:rPr lang="en-CA" sz="2400" dirty="0"/>
              <a:t> </a:t>
            </a:r>
            <a:r>
              <a:rPr lang="en-US" sz="2400" dirty="0"/>
              <a:t>Frequent reassessments ensure that: </a:t>
            </a:r>
          </a:p>
          <a:p>
            <a:pPr marL="457200" lvl="1" indent="0">
              <a:buNone/>
            </a:pPr>
            <a:r>
              <a:rPr lang="en-US" sz="2400" dirty="0"/>
              <a:t>	• assessed values are up-to-date and keep pace with 	real estate market conditions </a:t>
            </a:r>
          </a:p>
          <a:p>
            <a:pPr marL="457200" lvl="1" indent="0">
              <a:buNone/>
            </a:pPr>
            <a:r>
              <a:rPr lang="en-US" sz="2400" dirty="0"/>
              <a:t>	• property owners pay their fair share of taxes </a:t>
            </a:r>
          </a:p>
          <a:p>
            <a:pPr marL="457200" lvl="1" indent="0">
              <a:buNone/>
            </a:pPr>
            <a:r>
              <a:rPr lang="en-US" sz="2400" dirty="0"/>
              <a:t>	• property tax shifts that result from reassessments are 		minimized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3064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8773-BF25-F957-E762-08A3B3A9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2025 – Reassessment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658B4-D94D-74C0-CA25-49EBC1A1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6" y="1460090"/>
            <a:ext cx="9734806" cy="4451132"/>
          </a:xfrm>
        </p:spPr>
        <p:txBody>
          <a:bodyPr>
            <a:normAutofit/>
          </a:bodyPr>
          <a:lstStyle/>
          <a:p>
            <a:r>
              <a:rPr lang="en-CA" sz="2000" dirty="0"/>
              <a:t>With any year, balancing the need to meet the needs of the Municipality is important.</a:t>
            </a:r>
          </a:p>
          <a:p>
            <a:r>
              <a:rPr lang="en-CA" sz="2000" dirty="0"/>
              <a:t>Having a reassessment year adds to the challenges for any council.</a:t>
            </a:r>
          </a:p>
          <a:p>
            <a:r>
              <a:rPr lang="en-CA" sz="2000" dirty="0"/>
              <a:t>Assessments increased overall by 22.93% (almost 23%). </a:t>
            </a:r>
          </a:p>
          <a:p>
            <a:r>
              <a:rPr lang="en-CA" sz="2000" dirty="0"/>
              <a:t>Council worked to minimize tax impacts to all.</a:t>
            </a:r>
          </a:p>
          <a:p>
            <a:r>
              <a:rPr lang="en-CA" sz="2000" b="1" i="1" dirty="0"/>
              <a:t>** The next slide provides a simplified video explanation on tax and assessments. Please keep in mind that it is not “geared” to Manitoba (it is referring to Ontario) and indicates to assessments as every 4 years, where ours are every 2 years.</a:t>
            </a:r>
          </a:p>
          <a:p>
            <a:pPr marL="0" indent="0">
              <a:buNone/>
            </a:pPr>
            <a:r>
              <a:rPr lang="en-CA" sz="2000" b="1" i="1" dirty="0"/>
              <a:t> However, it is one of the easiest to understand and the basic premise is the same. **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3481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BF14-4C2E-0B0A-B510-8227273E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Explanation on Assessments</a:t>
            </a:r>
          </a:p>
        </p:txBody>
      </p:sp>
      <p:pic>
        <p:nvPicPr>
          <p:cNvPr id="4" name="Online Media 3" title="How Your Property Tax is Calculated">
            <a:hlinkClick r:id="" action="ppaction://media"/>
            <a:extLst>
              <a:ext uri="{FF2B5EF4-FFF2-40B4-BE49-F238E27FC236}">
                <a16:creationId xmlns:a16="http://schemas.microsoft.com/office/drawing/2014/main" id="{F2280C82-B8AA-4F6F-908B-1AA9B2515C8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92925" y="1505989"/>
            <a:ext cx="7797263" cy="44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SCHOOLS REQUISITIONS &amp; MILL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95" y="2253755"/>
            <a:ext cx="10942864" cy="4420054"/>
          </a:xfrm>
        </p:spPr>
        <p:txBody>
          <a:bodyPr/>
          <a:lstStyle/>
          <a:p>
            <a:pPr marL="3657600" lvl="8" indent="0">
              <a:buNone/>
            </a:pPr>
            <a:r>
              <a:rPr lang="en-US" sz="2800" b="1" dirty="0"/>
              <a:t>             2024 </a:t>
            </a:r>
            <a:r>
              <a:rPr lang="en-US" dirty="0"/>
              <a:t>		                  </a:t>
            </a:r>
            <a:r>
              <a:rPr lang="en-US" sz="2800" b="1" dirty="0"/>
              <a:t>2025</a:t>
            </a:r>
          </a:p>
          <a:p>
            <a:endParaRPr lang="en-US" dirty="0"/>
          </a:p>
          <a:p>
            <a:r>
              <a:rPr lang="en-US" sz="2400" b="1" dirty="0"/>
              <a:t>Provincial ESL						8.13		    		7.117</a:t>
            </a:r>
          </a:p>
          <a:p>
            <a:endParaRPr lang="en-US" sz="2400" dirty="0"/>
          </a:p>
          <a:p>
            <a:r>
              <a:rPr lang="en-US" sz="2400" b="1" dirty="0"/>
              <a:t>Southwest Horizons          			10.47	   			9.222	</a:t>
            </a:r>
            <a:r>
              <a:rPr lang="en-US" sz="2000" b="1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49E68-05D2-4BB2-86A7-958C16D46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0169" y="931567"/>
            <a:ext cx="1462652" cy="14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2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34AB3-0CBE-AA2F-94C0-14450F28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4949-7CA4-0D8B-DBEF-CEE9138C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5943"/>
            <a:ext cx="9949501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Assessment Value Changes in Four Years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3100" b="1" dirty="0"/>
              <a:t>At Large Portioned for 2025 is $273,541,160)</a:t>
            </a:r>
            <a:br>
              <a:rPr lang="en-US" b="1" dirty="0"/>
            </a:br>
            <a:endParaRPr lang="en-CA" b="1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E86129B-3FA7-1EF5-B414-0818CD6419A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934316"/>
              </p:ext>
            </p:extLst>
          </p:nvPr>
        </p:nvGraphicFramePr>
        <p:xfrm>
          <a:off x="510721" y="1567543"/>
          <a:ext cx="11463565" cy="529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310617" imgH="2900589" progId="Excel.Sheet.12">
                  <p:embed/>
                </p:oleObj>
              </mc:Choice>
              <mc:Fallback>
                <p:oleObj name="Worksheet" r:id="rId3" imgW="10310617" imgH="2900589" progId="Excel.Sheet.12">
                  <p:embed/>
                  <p:pic>
                    <p:nvPicPr>
                      <p:cNvPr id="19" name="Content Placeholder 18">
                        <a:extLst>
                          <a:ext uri="{FF2B5EF4-FFF2-40B4-BE49-F238E27FC236}">
                            <a16:creationId xmlns:a16="http://schemas.microsoft.com/office/drawing/2014/main" id="{03A20593-7600-384A-F4A3-D1EF2B9BF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721" y="1567543"/>
                        <a:ext cx="11463565" cy="529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03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MUNICIPAL MILL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929" y="1555955"/>
            <a:ext cx="9712683" cy="4844845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sz="3200" b="1" dirty="0"/>
              <a:t>	At Large		</a:t>
            </a:r>
          </a:p>
          <a:p>
            <a:r>
              <a:rPr lang="en-US" sz="3200" b="1" dirty="0"/>
              <a:t>2024					7.854</a:t>
            </a:r>
          </a:p>
          <a:p>
            <a:r>
              <a:rPr lang="en-US" sz="3200" b="1" dirty="0"/>
              <a:t>2025					7.573</a:t>
            </a:r>
          </a:p>
          <a:p>
            <a:endParaRPr lang="en-US" sz="3200" b="1" dirty="0"/>
          </a:p>
          <a:p>
            <a:r>
              <a:rPr lang="en-US" sz="3200" b="1" dirty="0"/>
              <a:t> </a:t>
            </a:r>
            <a:r>
              <a:rPr lang="en-US" sz="2400" b="1" dirty="0"/>
              <a:t>Waskada has an additional mill rate of 23.663 to account for services (i.e., garbage pick up, snow removal, dust control, street lighting, etc.,)</a:t>
            </a:r>
          </a:p>
          <a:p>
            <a:r>
              <a:rPr lang="en-US" sz="2400" b="1" dirty="0"/>
              <a:t>Goodlands, Napinka &amp; Medora have a special levy to account for special services (street lighting, snow removal, dust control, etc.,)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80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80F8-6147-239A-04BD-2D66CC1F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543" y="0"/>
            <a:ext cx="8911687" cy="1280890"/>
          </a:xfrm>
        </p:spPr>
        <p:txBody>
          <a:bodyPr/>
          <a:lstStyle/>
          <a:p>
            <a:r>
              <a:rPr lang="en-US" b="1" dirty="0"/>
              <a:t>2024 Comparison to 2025 Budgeted</a:t>
            </a:r>
            <a:br>
              <a:rPr lang="en-US" b="1" dirty="0"/>
            </a:br>
            <a:endParaRPr lang="en-C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33FA4C-BC31-4A9B-AD8C-10711E90BBE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335710"/>
              </p:ext>
            </p:extLst>
          </p:nvPr>
        </p:nvGraphicFramePr>
        <p:xfrm>
          <a:off x="2208924" y="1179095"/>
          <a:ext cx="7809789" cy="415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39502" imgH="5343491" progId="Excel.Sheet.12">
                  <p:embed/>
                </p:oleObj>
              </mc:Choice>
              <mc:Fallback>
                <p:oleObj name="Worksheet" r:id="rId3" imgW="10039502" imgH="53434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924" y="1179095"/>
                        <a:ext cx="7809789" cy="415649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179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026" y="1502162"/>
            <a:ext cx="9724331" cy="4714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ASSESSED VALUE OF $200,000.00</a:t>
            </a:r>
          </a:p>
          <a:p>
            <a:pPr marL="0" indent="0">
              <a:buNone/>
            </a:pPr>
            <a:r>
              <a:rPr lang="en-US" dirty="0"/>
              <a:t>		  			 Farm 		   			Residential   	             Commercial </a:t>
            </a:r>
          </a:p>
          <a:p>
            <a:pPr marL="1371600" lvl="3" indent="0">
              <a:buNone/>
            </a:pPr>
            <a:r>
              <a:rPr lang="en-US" dirty="0"/>
              <a:t>	  </a:t>
            </a:r>
            <a:r>
              <a:rPr lang="en-US" sz="2800" dirty="0"/>
              <a:t>200,000.00		   200,000.00		200,000.00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Portioned         52,000.00             		  90,000.00                        130,000.00</a:t>
            </a:r>
          </a:p>
          <a:p>
            <a:pPr marL="0" indent="0">
              <a:buNone/>
            </a:pPr>
            <a:r>
              <a:rPr lang="en-US" sz="1000" dirty="0"/>
              <a:t>						</a:t>
            </a:r>
            <a:r>
              <a:rPr lang="en-US" sz="1600" dirty="0"/>
              <a:t>(26%)					(45%)					(60%)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Municipal</a:t>
            </a:r>
            <a:r>
              <a:rPr lang="en-US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Taxes @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7.573mills           </a:t>
            </a:r>
            <a:r>
              <a:rPr lang="en-US" sz="2000" dirty="0"/>
              <a:t>$  393.80	  				$681.57                    	  $984.49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*Does not include Souris River Watershed District (SRWD) or Utility(rural) debenture debt that ends 2025.</a:t>
            </a:r>
          </a:p>
        </p:txBody>
      </p:sp>
    </p:spTree>
    <p:extLst>
      <p:ext uri="{BB962C8B-B14F-4D97-AF65-F5344CB8AC3E}">
        <p14:creationId xmlns:p14="http://schemas.microsoft.com/office/powerpoint/2010/main" val="2093263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6F55-72B7-56B0-8370-4C735112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Waskada Example with assessment of $200,000</a:t>
            </a:r>
            <a:endParaRPr lang="en-C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F0FCD3-D63D-C6C9-9C5C-51E8F5D75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625830"/>
              </p:ext>
            </p:extLst>
          </p:nvPr>
        </p:nvGraphicFramePr>
        <p:xfrm>
          <a:off x="1850923" y="1983658"/>
          <a:ext cx="10096144" cy="31569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4036">
                  <a:extLst>
                    <a:ext uri="{9D8B030D-6E8A-4147-A177-3AD203B41FA5}">
                      <a16:colId xmlns:a16="http://schemas.microsoft.com/office/drawing/2014/main" val="321024191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2668013525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3827930950"/>
                    </a:ext>
                  </a:extLst>
                </a:gridCol>
                <a:gridCol w="2524036">
                  <a:extLst>
                    <a:ext uri="{9D8B030D-6E8A-4147-A177-3AD203B41FA5}">
                      <a16:colId xmlns:a16="http://schemas.microsoft.com/office/drawing/2014/main" val="4086948375"/>
                    </a:ext>
                  </a:extLst>
                </a:gridCol>
              </a:tblGrid>
              <a:tr h="1623587">
                <a:tc>
                  <a:txBody>
                    <a:bodyPr/>
                    <a:lstStyle/>
                    <a:p>
                      <a:r>
                        <a:rPr lang="en-US" dirty="0"/>
                        <a:t>Assessment of $200,00 (or portioned of  $90,000)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Mill Rates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Portioned Assessment  $90,000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02859"/>
                  </a:ext>
                </a:extLst>
              </a:tr>
              <a:tr h="411534">
                <a:tc>
                  <a:txBody>
                    <a:bodyPr/>
                    <a:lstStyle/>
                    <a:p>
                      <a:r>
                        <a:rPr lang="en-US" dirty="0"/>
                        <a:t>At Large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7.573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$681.57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21506"/>
                  </a:ext>
                </a:extLst>
              </a:tr>
              <a:tr h="710319">
                <a:tc>
                  <a:txBody>
                    <a:bodyPr/>
                    <a:lstStyle/>
                    <a:p>
                      <a:r>
                        <a:rPr lang="en-US" dirty="0"/>
                        <a:t>Waskada Special Service Levy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23.663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$2,129.67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36818"/>
                  </a:ext>
                </a:extLst>
              </a:tr>
              <a:tr h="411534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$2,811.24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92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131" y="206582"/>
            <a:ext cx="10515600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Proportion of Municipal Taxes based on</a:t>
            </a:r>
            <a:br>
              <a:rPr lang="en-US" dirty="0"/>
            </a:br>
            <a:r>
              <a:rPr lang="en-US" dirty="0"/>
              <a:t>Assessed  Value of $200,000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406522"/>
            <a:ext cx="9609668" cy="470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9C98237-B9EC-489C-B209-A5551625C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56751"/>
              </p:ext>
            </p:extLst>
          </p:nvPr>
        </p:nvGraphicFramePr>
        <p:xfrm>
          <a:off x="1161892" y="1717002"/>
          <a:ext cx="10804683" cy="499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76524" imgH="2138589" progId="Excel.Sheet.12">
                  <p:embed/>
                </p:oleObj>
              </mc:Choice>
              <mc:Fallback>
                <p:oleObj name="Worksheet" r:id="rId3" imgW="3676524" imgH="2138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892" y="1717002"/>
                        <a:ext cx="10804683" cy="4996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CBDF6C-AE58-4D55-9DF0-67FC067E8445}"/>
              </a:ext>
            </a:extLst>
          </p:cNvPr>
          <p:cNvSpPr txBox="1"/>
          <p:nvPr/>
        </p:nvSpPr>
        <p:spPr>
          <a:xfrm rot="20472086">
            <a:off x="1240447" y="639441"/>
            <a:ext cx="18537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Proposed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E8869-5D68-48AA-9CE7-02AB565285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74365" y="-36777"/>
            <a:ext cx="1183366" cy="11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5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55B6-0D39-E303-EE4D-BF56A38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582" y="48668"/>
            <a:ext cx="8911687" cy="1280890"/>
          </a:xfrm>
        </p:spPr>
        <p:txBody>
          <a:bodyPr/>
          <a:lstStyle/>
          <a:p>
            <a:r>
              <a:rPr lang="en-US" b="1" dirty="0"/>
              <a:t>2024 – A Brief Review of Last Year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A01A-D70E-58E4-0F8B-AD8B45E2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360" y="698817"/>
            <a:ext cx="10771640" cy="6110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The Municipality had various key projects both initiated and completed last year. Some of these included:</a:t>
            </a:r>
          </a:p>
          <a:p>
            <a:r>
              <a:rPr lang="en-US" sz="2400" dirty="0"/>
              <a:t>Road rebuilding &amp; tiling on 10N</a:t>
            </a:r>
          </a:p>
          <a:p>
            <a:r>
              <a:rPr lang="en-US" sz="2400" dirty="0"/>
              <a:t>Gravel Crushing.</a:t>
            </a:r>
          </a:p>
          <a:p>
            <a:r>
              <a:rPr lang="en-US" sz="2400" dirty="0"/>
              <a:t>Clean out/ clean up of the Waskada creek. This assists in preventing the ongoing issues of beavers, beautification, and future flooding concerns. </a:t>
            </a:r>
          </a:p>
          <a:p>
            <a:r>
              <a:rPr lang="en-US" sz="2400" dirty="0"/>
              <a:t>Waskada Park 2.0 Project: With the funding assistance received from the Building Sustainable Communities grant, the revitalization of the Waskada Park was initiated. Volunteers were invaluable with their assistance on this project. </a:t>
            </a:r>
          </a:p>
          <a:p>
            <a:pPr marL="0" indent="0">
              <a:buNone/>
            </a:pPr>
            <a:r>
              <a:rPr lang="en-US" sz="2400" dirty="0"/>
              <a:t>	Some of the features of this are:</a:t>
            </a:r>
          </a:p>
          <a:p>
            <a:pPr lvl="1"/>
            <a:r>
              <a:rPr lang="en-US" sz="2400" dirty="0"/>
              <a:t>Asphalt walking path.</a:t>
            </a:r>
          </a:p>
          <a:p>
            <a:pPr lvl="1"/>
            <a:r>
              <a:rPr lang="en-US" sz="2400" dirty="0"/>
              <a:t>Golf greens.</a:t>
            </a:r>
          </a:p>
          <a:p>
            <a:pPr lvl="1"/>
            <a:r>
              <a:rPr lang="en-US" sz="2400" dirty="0"/>
              <a:t>Signage for the park.</a:t>
            </a:r>
          </a:p>
          <a:p>
            <a:pPr lvl="1"/>
            <a:r>
              <a:rPr lang="en-US" sz="2400" dirty="0"/>
              <a:t>Greenhouse. (FYI – Did you know that there were an estimated $12,000 worth of flowers grown in the greenhouse in 2024?)</a:t>
            </a:r>
          </a:p>
          <a:p>
            <a:pPr lvl="1"/>
            <a:r>
              <a:rPr lang="en-US" sz="2400" dirty="0"/>
              <a:t>Trees &amp; shrubs.</a:t>
            </a:r>
          </a:p>
          <a:p>
            <a:pPr marL="457200" lvl="1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8897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147" y="939103"/>
            <a:ext cx="10593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DUE DATE, PAYMENTS, PENALTY, DISCOUNT</a:t>
            </a:r>
          </a:p>
          <a:p>
            <a:pPr algn="ctr"/>
            <a:endParaRPr lang="en-US" sz="2400" dirty="0"/>
          </a:p>
          <a:p>
            <a:r>
              <a:rPr lang="en-US" sz="2400" dirty="0"/>
              <a:t>DUE DATE: October 31, 2025</a:t>
            </a:r>
          </a:p>
          <a:p>
            <a:endParaRPr lang="en-US" sz="2400" dirty="0"/>
          </a:p>
          <a:p>
            <a:r>
              <a:rPr lang="en-US" sz="2400" dirty="0"/>
              <a:t>PAYMENT OPTION: Cheque, cash, E-transfers and Telepay</a:t>
            </a:r>
          </a:p>
          <a:p>
            <a:endParaRPr lang="en-US" sz="2400" dirty="0"/>
          </a:p>
          <a:p>
            <a:r>
              <a:rPr lang="en-US" sz="2400" dirty="0"/>
              <a:t>PENALTY: 1.25% per month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463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32D1C-0C44-0BC4-05C8-F537458D6FB6}"/>
              </a:ext>
            </a:extLst>
          </p:cNvPr>
          <p:cNvSpPr txBox="1"/>
          <p:nvPr/>
        </p:nvSpPr>
        <p:spPr>
          <a:xfrm>
            <a:off x="2225844" y="856357"/>
            <a:ext cx="95530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																</a:t>
            </a:r>
            <a:r>
              <a:rPr lang="en-US" sz="3200" b="1" dirty="0"/>
              <a:t>Comments?</a:t>
            </a:r>
          </a:p>
          <a:p>
            <a:endParaRPr lang="en-US" dirty="0"/>
          </a:p>
        </p:txBody>
      </p:sp>
      <p:pic>
        <p:nvPicPr>
          <p:cNvPr id="4" name="Picture 3" descr="A group of smiley faces and light bulb&#10;&#10;AI-generated content may be incorrect.">
            <a:extLst>
              <a:ext uri="{FF2B5EF4-FFF2-40B4-BE49-F238E27FC236}">
                <a16:creationId xmlns:a16="http://schemas.microsoft.com/office/drawing/2014/main" id="{1806B340-0231-EF4D-2E1D-47DCFBFE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81500" y="913643"/>
            <a:ext cx="7604384" cy="397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B05-109B-F728-0F8A-EB5966D6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2024 – A Brief Review of Last Year</a:t>
            </a:r>
            <a:br>
              <a:rPr lang="en-US" b="1" dirty="0"/>
            </a:br>
            <a:r>
              <a:rPr lang="en-US" b="1" dirty="0"/>
              <a:t>(Continued)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74C2-26B3-64F4-2C58-04C20BA49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Speed Zone signs for Waskada (plus 2 waiting installation in Medora – more details later).</a:t>
            </a:r>
          </a:p>
          <a:p>
            <a:r>
              <a:rPr lang="en-US" sz="2400" dirty="0"/>
              <a:t>Initiation of yearly contribution to Equipment Reserve. This will enhance the ability to ensure funds are available for future equipment purchases, such as graders, tractors, etc.,</a:t>
            </a:r>
          </a:p>
          <a:p>
            <a:r>
              <a:rPr lang="en-US" sz="2400" dirty="0"/>
              <a:t>Final payment to RFNow for the fibre optic installation within the Municipality.</a:t>
            </a:r>
          </a:p>
          <a:p>
            <a:endParaRPr lang="en-US" sz="2400" dirty="0"/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92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1EE776-A42C-4D64-83C9-FE14CAF89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35145"/>
              </p:ext>
            </p:extLst>
          </p:nvPr>
        </p:nvGraphicFramePr>
        <p:xfrm>
          <a:off x="2042779" y="284162"/>
          <a:ext cx="9023350" cy="62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524402" imgH="3562328" progId="Excel.Sheet.12">
                  <p:embed/>
                </p:oleObj>
              </mc:Choice>
              <mc:Fallback>
                <p:oleObj name="Worksheet" r:id="rId3" imgW="3524402" imgH="35623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2779" y="284162"/>
                        <a:ext cx="9023350" cy="628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5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RESERVE AND TRUST ACCOUNTS</a:t>
            </a:r>
            <a:br>
              <a:rPr lang="en-US" dirty="0"/>
            </a:br>
            <a:r>
              <a:rPr lang="en-US" sz="3600" dirty="0"/>
              <a:t>as of December 31,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8" y="1690688"/>
            <a:ext cx="12013229" cy="5167312"/>
          </a:xfrm>
        </p:spPr>
        <p:txBody>
          <a:bodyPr numCol="2">
            <a:normAutofit/>
          </a:bodyPr>
          <a:lstStyle/>
          <a:p>
            <a:pPr algn="just"/>
            <a:r>
              <a:rPr lang="en-US" sz="2000" b="1" dirty="0"/>
              <a:t>General – RM		$1,501,503.87</a:t>
            </a:r>
          </a:p>
          <a:p>
            <a:pPr algn="just"/>
            <a:r>
              <a:rPr lang="en-US" sz="2000" b="1" dirty="0"/>
              <a:t>General – Village	   $951,935.63</a:t>
            </a:r>
          </a:p>
          <a:p>
            <a:pPr algn="just"/>
            <a:r>
              <a:rPr lang="en-US" sz="2000" b="1" dirty="0"/>
              <a:t>Gas Tax				   $418,600.56</a:t>
            </a:r>
          </a:p>
          <a:p>
            <a:pPr algn="just"/>
            <a:r>
              <a:rPr lang="en-US" sz="2000" b="1" dirty="0"/>
              <a:t>Mach Replace          $585,251.37</a:t>
            </a:r>
          </a:p>
          <a:p>
            <a:pPr algn="just"/>
            <a:r>
              <a:rPr lang="en-US" sz="2000" b="1" dirty="0"/>
              <a:t>Road Construction	  $142,373.64</a:t>
            </a:r>
          </a:p>
          <a:p>
            <a:pPr algn="just"/>
            <a:r>
              <a:rPr lang="en-US" sz="2000" b="1" dirty="0"/>
              <a:t>Fire Department        $305,240.11</a:t>
            </a:r>
          </a:p>
          <a:p>
            <a:pPr algn="just"/>
            <a:r>
              <a:rPr lang="en-US" sz="2000" b="1" dirty="0"/>
              <a:t>Rink Reserve		   $86,422.67</a:t>
            </a:r>
          </a:p>
          <a:p>
            <a:pPr algn="just"/>
            <a:r>
              <a:rPr lang="en-US" sz="2000" b="1" dirty="0"/>
              <a:t>Brenda Creeks		  $169,116.62</a:t>
            </a:r>
          </a:p>
          <a:p>
            <a:pPr algn="just"/>
            <a:r>
              <a:rPr lang="en-US" sz="2000" b="1" dirty="0"/>
              <a:t>Water &amp; Sewer		  $235,086.81</a:t>
            </a:r>
          </a:p>
          <a:p>
            <a:pPr algn="just"/>
            <a:r>
              <a:rPr lang="en-US" sz="2000" b="1" dirty="0"/>
              <a:t>Office	    			    $27,929.31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8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192E-49DF-C223-550D-F3B95F938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834" y="1343631"/>
            <a:ext cx="6775956" cy="370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Before we review the details of Budget 2025, following is information of what revenues and expenses are comprised of. The categories of expenses will also be discussed. </a:t>
            </a:r>
            <a:endParaRPr lang="en-CA" sz="2400" b="1" dirty="0"/>
          </a:p>
        </p:txBody>
      </p:sp>
      <p:pic>
        <p:nvPicPr>
          <p:cNvPr id="9" name="Picture 8" descr="A graph with a plant and coins&#10;&#10;AI-generated content may be incorrect.">
            <a:extLst>
              <a:ext uri="{FF2B5EF4-FFF2-40B4-BE49-F238E27FC236}">
                <a16:creationId xmlns:a16="http://schemas.microsoft.com/office/drawing/2014/main" id="{883365B3-3A5C-478E-5B2F-5D8AEEDEB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5546" y="0"/>
            <a:ext cx="3454876" cy="1813810"/>
          </a:xfrm>
          <a:prstGeom prst="rect">
            <a:avLst/>
          </a:prstGeom>
        </p:spPr>
      </p:pic>
      <p:pic>
        <p:nvPicPr>
          <p:cNvPr id="11" name="Picture 10" descr="A person walking on a red text&#10;&#10;AI-generated content may be incorrect.">
            <a:extLst>
              <a:ext uri="{FF2B5EF4-FFF2-40B4-BE49-F238E27FC236}">
                <a16:creationId xmlns:a16="http://schemas.microsoft.com/office/drawing/2014/main" id="{6F0E884F-DAB9-2167-F685-0F8F3B76E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94682" y="3389623"/>
            <a:ext cx="5235239" cy="29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524000"/>
            <a:ext cx="9351425" cy="5253990"/>
          </a:xfrm>
        </p:spPr>
        <p:txBody>
          <a:bodyPr numCol="2">
            <a:normAutofit/>
          </a:bodyPr>
          <a:lstStyle/>
          <a:p>
            <a:pPr algn="just"/>
            <a:r>
              <a:rPr lang="en-US" sz="2000" dirty="0"/>
              <a:t>Taxes Added			</a:t>
            </a:r>
          </a:p>
          <a:p>
            <a:pPr algn="just"/>
            <a:r>
              <a:rPr lang="en-US" sz="2000" dirty="0"/>
              <a:t>Sale of Services and Goods</a:t>
            </a:r>
          </a:p>
          <a:p>
            <a:pPr algn="just"/>
            <a:r>
              <a:rPr lang="en-US" sz="2000" dirty="0"/>
              <a:t>Water Sales</a:t>
            </a:r>
          </a:p>
          <a:p>
            <a:pPr algn="just"/>
            <a:r>
              <a:rPr lang="en-US" sz="2000" dirty="0"/>
              <a:t>Tax Penalties</a:t>
            </a:r>
          </a:p>
          <a:p>
            <a:pPr algn="just"/>
            <a:r>
              <a:rPr lang="en-US" sz="2000" dirty="0"/>
              <a:t>Bank Interest</a:t>
            </a:r>
          </a:p>
          <a:p>
            <a:pPr algn="just"/>
            <a:r>
              <a:rPr lang="en-US" sz="2000" dirty="0"/>
              <a:t>Miscellaneous</a:t>
            </a:r>
          </a:p>
          <a:p>
            <a:pPr algn="just"/>
            <a:r>
              <a:rPr lang="en-US" sz="2000" dirty="0"/>
              <a:t>Government Funding (Operating Grant, Gas Tax Grant, Conditional Grants) </a:t>
            </a:r>
          </a:p>
          <a:p>
            <a:pPr algn="just"/>
            <a:r>
              <a:rPr lang="en-US" sz="2000" dirty="0"/>
              <a:t>Transfers from Reserve accounts</a:t>
            </a:r>
          </a:p>
          <a:p>
            <a:pPr algn="just"/>
            <a:r>
              <a:rPr lang="en-US" sz="2000" dirty="0"/>
              <a:t>Accumulated Surplus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30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17700</TotalTime>
  <Words>2340</Words>
  <Application>Microsoft Office PowerPoint</Application>
  <PresentationFormat>Widescreen</PresentationFormat>
  <Paragraphs>395</Paragraphs>
  <Slides>41</Slides>
  <Notes>31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Aptos</vt:lpstr>
      <vt:lpstr>Aptos Black</vt:lpstr>
      <vt:lpstr>Aptos Narrow</vt:lpstr>
      <vt:lpstr>Arial</vt:lpstr>
      <vt:lpstr>Arial Black</vt:lpstr>
      <vt:lpstr>Calibri</vt:lpstr>
      <vt:lpstr>Century Gothic</vt:lpstr>
      <vt:lpstr>Symbol</vt:lpstr>
      <vt:lpstr>Wingdings 3</vt:lpstr>
      <vt:lpstr>Wisp</vt:lpstr>
      <vt:lpstr>Worksheet</vt:lpstr>
      <vt:lpstr>PowerPoint Presentation</vt:lpstr>
      <vt:lpstr>Municipality of Brenda-Waskada Financial Plan</vt:lpstr>
      <vt:lpstr>Documents Available</vt:lpstr>
      <vt:lpstr>2024 – A Brief Review of Last Year</vt:lpstr>
      <vt:lpstr>2024 – A Brief Review of Last Year (Continued)</vt:lpstr>
      <vt:lpstr>PowerPoint Presentation</vt:lpstr>
      <vt:lpstr>RESERVE AND TRUST ACCOUNTS as of December 31, 2024</vt:lpstr>
      <vt:lpstr>PowerPoint Presentation</vt:lpstr>
      <vt:lpstr>REVENUES</vt:lpstr>
      <vt:lpstr>Revenue: Received from other Municipalities</vt:lpstr>
      <vt:lpstr>Classifications of General Operating Expenses within the Financial Plan</vt:lpstr>
      <vt:lpstr>Classifications of General Operating Expenses within the Financial Plan (Continued)</vt:lpstr>
      <vt:lpstr>Classifications of General Operating Expenses within the Financial Plan (Continued)</vt:lpstr>
      <vt:lpstr>Classifications of General Operating Expenses within the Financial Plan (Continued)</vt:lpstr>
      <vt:lpstr>Classifications of General Operating Expenses within the Financial Plan (Continued)</vt:lpstr>
      <vt:lpstr>PROPOSED EXPENDITURES - 2025</vt:lpstr>
      <vt:lpstr>2025 Overview</vt:lpstr>
      <vt:lpstr>2025 Overview</vt:lpstr>
      <vt:lpstr>2025 Overview… Continued</vt:lpstr>
      <vt:lpstr>2025 Budget Highlights</vt:lpstr>
      <vt:lpstr>2025 Budget Highlights…. Continued.</vt:lpstr>
      <vt:lpstr>Grants &amp; Levy’s Provided – Within the Municipality</vt:lpstr>
      <vt:lpstr>Grants &amp; Levy’s Provided</vt:lpstr>
      <vt:lpstr>Grants &amp; Levy’s Provided</vt:lpstr>
      <vt:lpstr>Grants &amp; Levy’s Provided</vt:lpstr>
      <vt:lpstr>Grants &amp; Levy’s Provided - Various</vt:lpstr>
      <vt:lpstr>Grants &amp; Levy’s Provided – Outside of Municipality</vt:lpstr>
      <vt:lpstr>Grants &amp; Levy’s Provided – Outside of Municipality </vt:lpstr>
      <vt:lpstr> PORTIONED ASSESSMENTS</vt:lpstr>
      <vt:lpstr>2025 – A year of Assessment changes</vt:lpstr>
      <vt:lpstr>2025 – Reassessment year</vt:lpstr>
      <vt:lpstr>Explanation on Assessments</vt:lpstr>
      <vt:lpstr>SCHOOLS REQUISITIONS &amp; MILL RATES</vt:lpstr>
      <vt:lpstr>Assessment Value Changes in Four Years (At Large Portioned for 2025 is $273,541,160) </vt:lpstr>
      <vt:lpstr>MUNICIPAL MILL RATES</vt:lpstr>
      <vt:lpstr>2024 Comparison to 2025 Budgeted </vt:lpstr>
      <vt:lpstr>COMPARISON</vt:lpstr>
      <vt:lpstr>Waskada Example with assessment of $200,000</vt:lpstr>
      <vt:lpstr>Proportion of Municipal Taxes based on Assessed  Value of $200,000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Municipality of  Glenboro- South Cypress</dc:title>
  <dc:creator>Maureena</dc:creator>
  <cp:lastModifiedBy>Municipality of Brenda-Waskada</cp:lastModifiedBy>
  <cp:revision>767</cp:revision>
  <cp:lastPrinted>2025-05-07T15:14:23Z</cp:lastPrinted>
  <dcterms:created xsi:type="dcterms:W3CDTF">2019-02-20T23:27:22Z</dcterms:created>
  <dcterms:modified xsi:type="dcterms:W3CDTF">2025-05-07T20:52:53Z</dcterms:modified>
</cp:coreProperties>
</file>